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57" r:id="rId2"/>
    <p:sldId id="466" r:id="rId3"/>
    <p:sldId id="467" r:id="rId4"/>
    <p:sldId id="468" r:id="rId5"/>
    <p:sldId id="412" r:id="rId6"/>
    <p:sldId id="469" r:id="rId7"/>
    <p:sldId id="470" r:id="rId8"/>
    <p:sldId id="471" r:id="rId9"/>
    <p:sldId id="472" r:id="rId10"/>
    <p:sldId id="495" r:id="rId11"/>
    <p:sldId id="413" r:id="rId12"/>
    <p:sldId id="414" r:id="rId13"/>
    <p:sldId id="275" r:id="rId14"/>
    <p:sldId id="276" r:id="rId15"/>
    <p:sldId id="496" r:id="rId16"/>
    <p:sldId id="446" r:id="rId17"/>
    <p:sldId id="497" r:id="rId18"/>
    <p:sldId id="290" r:id="rId19"/>
    <p:sldId id="291" r:id="rId20"/>
    <p:sldId id="292" r:id="rId21"/>
    <p:sldId id="481" r:id="rId22"/>
    <p:sldId id="487" r:id="rId23"/>
    <p:sldId id="293" r:id="rId24"/>
    <p:sldId id="482" r:id="rId25"/>
    <p:sldId id="494" r:id="rId26"/>
    <p:sldId id="420" r:id="rId27"/>
    <p:sldId id="421" r:id="rId28"/>
    <p:sldId id="425" r:id="rId29"/>
    <p:sldId id="423" r:id="rId30"/>
    <p:sldId id="477" r:id="rId31"/>
    <p:sldId id="316" r:id="rId32"/>
    <p:sldId id="456" r:id="rId33"/>
    <p:sldId id="457" r:id="rId34"/>
    <p:sldId id="31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7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192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5E513-1AA6-4645-8C83-058F6990309A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4E27-A39E-483F-A722-EE1B04173C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29034" indent="-280398" defTabSz="91440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21591" indent="-224318" defTabSz="914409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70227" indent="-224318" defTabSz="914409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18865" indent="-224318" defTabSz="914409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67500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16137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64773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13410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0880D41-1B8A-42A5-90EF-1FC998689335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0413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>
              <a:defRPr>
                <a:solidFill>
                  <a:schemeClr val="tx1"/>
                </a:solidFill>
                <a:latin typeface="Arial" charset="0"/>
              </a:defRPr>
            </a:lvl1pPr>
            <a:lvl2pPr marL="729034" indent="-280398" defTabSz="914409">
              <a:defRPr>
                <a:solidFill>
                  <a:schemeClr val="tx1"/>
                </a:solidFill>
                <a:latin typeface="Arial" charset="0"/>
              </a:defRPr>
            </a:lvl2pPr>
            <a:lvl3pPr marL="1121591" indent="-224318" defTabSz="914409">
              <a:defRPr>
                <a:solidFill>
                  <a:schemeClr val="tx1"/>
                </a:solidFill>
                <a:latin typeface="Arial" charset="0"/>
              </a:defRPr>
            </a:lvl3pPr>
            <a:lvl4pPr marL="1570227" indent="-224318" defTabSz="914409">
              <a:defRPr>
                <a:solidFill>
                  <a:schemeClr val="tx1"/>
                </a:solidFill>
                <a:latin typeface="Arial" charset="0"/>
              </a:defRPr>
            </a:lvl4pPr>
            <a:lvl5pPr marL="2018865" indent="-224318" defTabSz="914409">
              <a:defRPr>
                <a:solidFill>
                  <a:schemeClr val="tx1"/>
                </a:solidFill>
                <a:latin typeface="Arial" charset="0"/>
              </a:defRPr>
            </a:lvl5pPr>
            <a:lvl6pPr marL="2467500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16137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64773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13410" indent="-224318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56DAFE2-E407-4C63-94E6-3AEE0B33B569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6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06A02C-9F0B-43B8-85C2-EE94B6B8A79C}" type="datetimeFigureOut">
              <a:rPr lang="en-US" smtClean="0"/>
              <a:pPr/>
              <a:t>10/22/2018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2982DEA-BA42-478D-A293-AD1A46CF6C8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://www.google.com/url?sa=i&amp;rct=j&amp;q=&amp;esrc=s&amp;source=images&amp;cd=&amp;cad=rja&amp;uact=8&amp;docid=N2T3I2O9_atfUM&amp;tbnid=NXL5e0T_IoGrdM:&amp;ved=0CAUQjRw&amp;url=http://www.hightimes.com/read/high-times-2014-vape-pen-buyer%E2%80%99s-guide&amp;ei=xh6OU_ucE8jHoAStnoC4AQ&amp;bvm=bv.68235269,d.cGU&amp;psig=AFQjCNHUgFdIESMig_KfJXBPqhU-WoupIQ&amp;ust=1401909137850240" TargetMode="External"/><Relationship Id="rId7" Type="http://schemas.openxmlformats.org/officeDocument/2006/relationships/hyperlink" Target="http://www.google.com/url?sa=i&amp;rct=j&amp;q=&amp;esrc=s&amp;source=images&amp;cd=&amp;cad=rja&amp;uact=8&amp;docid=luR420Nvmyo3eM&amp;tbnid=R6Q8u1Jm-X_RBM:&amp;ved=0CAUQjRw&amp;url=http://fitvapes.com/blogs/e-cig-tips-maintenance/11663029-11-tips-to-help-you-choose-the-best-electronic-cigarette&amp;ei=DyKOU-TJF9L0oASf5IKQDg&amp;bvm=bv.68235269,d.cGU&amp;psig=AFQjCNERs8-nz2YyTkvhQ6s3PNRjSgl3gQ&amp;ust=1401909902582146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hyperlink" Target="http://www.google.com/url?sa=i&amp;rct=j&amp;q=&amp;esrc=s&amp;source=images&amp;cd=&amp;cad=rja&amp;uact=8&amp;docid=pPWuFahQYO3DXM&amp;tbnid=1C82n_0GRO5aWM:&amp;ved=0CAUQjRw&amp;url=http://www.jsbcigarette.com/pid9829/Menthol+electronic+cigarette+liquid.htm&amp;ei=TyGOU73ZCdCJogSQj4LQCA&amp;bvm=bv.68235269,d.cGU&amp;psig=AFQjCNERs8-nz2YyTkvhQ6s3PNRjSgl3gQ&amp;ust=1401909902582146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hyperlink" Target="http://www.google.com/url?sa=i&amp;rct=j&amp;q=&amp;esrc=s&amp;source=images&amp;cd=&amp;cad=rja&amp;uact=8&amp;docid=DqUlO57wrw0bYM&amp;tbnid=iHPakM1FgrUcEM:&amp;ved=0CAUQjRw&amp;url=http://chooseecigarettes.com/electronic-cigarette-starter-kit-explained/&amp;ei=7iKOU9DTMYn3oATZ9YCoAw&amp;bvm=bv.68235269,d.cGU&amp;psig=AFQjCNERs8-nz2YyTkvhQ6s3PNRjSgl3gQ&amp;ust=140190990258214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mhidta.org/default.aspx/MenuItemID/687/MenuGroup/RMHIDTAHome.htm" TargetMode="External"/><Relationship Id="rId2" Type="http://schemas.openxmlformats.org/officeDocument/2006/relationships/hyperlink" Target="http://www.samhsa.gov/data/sites/default/files/NSDUHsaeShortTermCHG2014/NSDUHsaeShortTermCHG2014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gstory.ap.org/article/2a72c85e23624d6dafca9ea825bec558/drug-traffickers-seek-safe-haven-amid-legal-marijuana" TargetMode="External"/><Relationship Id="rId4" Type="http://schemas.openxmlformats.org/officeDocument/2006/relationships/hyperlink" Target="http://cpj.sagepub.com/content/early/2015/06/03/0009922815589912.abstract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TyehpLKAcAMtAM&amp;tbnid=a4mnli6s-IobOM:&amp;ved=0CAUQjRw&amp;url=http://blog.zap2it.com/pop2it/2013/08/miley-cyrus-twerking-ratchet-culture-molly-definitions.html&amp;ei=DQYgUuHxLKTCigLQnYDACA&amp;bvm=bv.51495398,d.cGE&amp;psig=AFQjCNHOiJgISCQYBslRX8R7KrH32izKEw&amp;ust=1377916733593602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lEr3Q3nlxR_e8M&amp;tbnid=xhsnsWhPP5K3dM:&amp;ved=0CAUQjRw&amp;url=http://hollywoodlife.com/2013/05/09/amanda-bynes-plea-deal-driving-suspended-license/&amp;ei=dAUgUqK3IqTtigKK9YGoBg&amp;bvm=bv.51495398,d.cGE&amp;psig=AFQjCNGjrEdRBF8QoBow0O6JllWjg8jUcA&amp;ust=1377916553766269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209800"/>
            <a:ext cx="7391400" cy="14732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Ofc</a:t>
            </a:r>
            <a:r>
              <a:rPr lang="en-US" sz="4000" b="1" dirty="0">
                <a:solidFill>
                  <a:schemeClr val="tx1"/>
                </a:solidFill>
              </a:rPr>
              <a:t>. Kevin Quinn</a:t>
            </a:r>
          </a:p>
          <a:p>
            <a:pPr algn="ctr"/>
            <a:r>
              <a:rPr lang="en-US" sz="4000" b="1" dirty="0"/>
              <a:t>Twitter:  @</a:t>
            </a:r>
            <a:r>
              <a:rPr lang="en-US" sz="4000" b="1" dirty="0" err="1"/>
              <a:t>Officer_Quinn</a:t>
            </a:r>
            <a:endParaRPr lang="en-US" sz="4000" b="1" dirty="0">
              <a:solidFill>
                <a:schemeClr val="tx1"/>
              </a:solidFill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Kevin.quinn@chandleraz.org</a:t>
            </a:r>
          </a:p>
        </p:txBody>
      </p:sp>
    </p:spTree>
    <p:extLst>
      <p:ext uri="{BB962C8B-B14F-4D97-AF65-F5344CB8AC3E}">
        <p14:creationId xmlns:p14="http://schemas.microsoft.com/office/powerpoint/2010/main" val="2507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Some don’t make it though…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77152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848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76400"/>
            <a:ext cx="8001000" cy="4572000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US" dirty="0"/>
              <a:t>#1 Reason teens use drugs… 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400" b="1" dirty="0">
                <a:solidFill>
                  <a:schemeClr val="tx1"/>
                </a:solidFill>
              </a:rPr>
              <a:t>Boredom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dirty="0"/>
              <a:t>What are you passionate about?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Sports/Fitness</a:t>
            </a:r>
            <a:r>
              <a:rPr lang="en-US" dirty="0"/>
              <a:t> – team, classes, 5K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Dancing</a:t>
            </a:r>
            <a:r>
              <a:rPr lang="en-US" dirty="0"/>
              <a:t> – classes, fun, events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Pets</a:t>
            </a:r>
            <a:r>
              <a:rPr lang="en-US" b="1" dirty="0">
                <a:solidFill>
                  <a:srgbClr val="00FF00"/>
                </a:solidFill>
              </a:rPr>
              <a:t> </a:t>
            </a:r>
            <a:r>
              <a:rPr lang="en-US" dirty="0"/>
              <a:t>– rescue, shelters, volunteer, </a:t>
            </a:r>
            <a:r>
              <a:rPr lang="en-US" dirty="0" err="1"/>
              <a:t>vetinarian</a:t>
            </a:r>
            <a:r>
              <a:rPr lang="en-US" dirty="0"/>
              <a:t> 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Music</a:t>
            </a:r>
            <a:r>
              <a:rPr lang="en-US" dirty="0"/>
              <a:t> – singing, listening 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Reading</a:t>
            </a:r>
            <a:r>
              <a:rPr lang="en-US" dirty="0"/>
              <a:t> – for fun, as a volunteer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Writing</a:t>
            </a:r>
            <a:r>
              <a:rPr lang="en-US" dirty="0"/>
              <a:t> – songs, poetry, books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Teaching</a:t>
            </a:r>
            <a:r>
              <a:rPr lang="en-US" dirty="0"/>
              <a:t> – any classes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Art</a:t>
            </a:r>
            <a:r>
              <a:rPr lang="en-US" dirty="0"/>
              <a:t> – are the creative? Photography, drawing, painting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b="1" dirty="0">
                <a:solidFill>
                  <a:srgbClr val="FF0000"/>
                </a:solidFill>
              </a:rPr>
              <a:t>Computers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games, social media, websites</a:t>
            </a:r>
          </a:p>
          <a:p>
            <a:pPr lvl="1">
              <a:buFont typeface="Courier New" pitchFamily="49" charset="0"/>
              <a:buChar char="o"/>
              <a:defRPr/>
            </a:pPr>
            <a:endParaRPr lang="en-US" dirty="0"/>
          </a:p>
          <a:p>
            <a:pPr lvl="1">
              <a:buFont typeface="Courier New" pitchFamily="49" charset="0"/>
              <a:buChar char="o"/>
              <a:defRPr/>
            </a:pPr>
            <a:endParaRPr lang="en-US" dirty="0"/>
          </a:p>
          <a:p>
            <a:pPr>
              <a:buFont typeface="Courier New" pitchFamily="49" charset="0"/>
              <a:buChar char="o"/>
              <a:defRPr/>
            </a:pPr>
            <a:endParaRPr lang="en-US" dirty="0"/>
          </a:p>
          <a:p>
            <a:pPr>
              <a:buFont typeface="Courier New" pitchFamily="49" charset="0"/>
              <a:buChar char="o"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33400"/>
            <a:ext cx="754380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</a:rPr>
              <a:t>Push ‘</a:t>
            </a:r>
            <a:r>
              <a:rPr lang="en-US" sz="4000" dirty="0" err="1">
                <a:solidFill>
                  <a:schemeClr val="tx1"/>
                </a:solidFill>
              </a:rPr>
              <a:t>em</a:t>
            </a:r>
            <a:r>
              <a:rPr lang="en-US" sz="4000" dirty="0">
                <a:solidFill>
                  <a:schemeClr val="tx1"/>
                </a:solidFill>
              </a:rPr>
              <a:t> toward their </a:t>
            </a:r>
            <a:r>
              <a:rPr lang="en-US" sz="4000" b="1" dirty="0">
                <a:solidFill>
                  <a:schemeClr val="tx1"/>
                </a:solidFill>
              </a:rPr>
              <a:t>PASSION</a:t>
            </a:r>
          </a:p>
        </p:txBody>
      </p:sp>
    </p:spTree>
    <p:extLst>
      <p:ext uri="{BB962C8B-B14F-4D97-AF65-F5344CB8AC3E}">
        <p14:creationId xmlns:p14="http://schemas.microsoft.com/office/powerpoint/2010/main" val="31016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1752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</a:rPr>
              <a:t>Roles models help define Norms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800" b="1" dirty="0">
                <a:solidFill>
                  <a:srgbClr val="C00000"/>
                </a:solidFill>
              </a:rPr>
              <a:t>Where the norms come from are IMPORTANT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0" y="2286000"/>
            <a:ext cx="3733800" cy="4343400"/>
          </a:xfrm>
          <a:prstGeom prst="rect">
            <a:avLst/>
          </a:prstGeom>
        </p:spPr>
        <p:txBody>
          <a:bodyPr/>
          <a:lstStyle/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Parents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Teachers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Grandparents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Music instructor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Counselors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Sports coaches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Positive Peer – after school program</a:t>
            </a:r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indent="-256032"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4953000" y="2286000"/>
            <a:ext cx="3349625" cy="3581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Neighbors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Aunts/Uncles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Pastors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SROs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Youth group leaders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Bosses</a:t>
            </a:r>
          </a:p>
          <a:p>
            <a:pPr marL="274320" indent="-256032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en-US" sz="2800" dirty="0"/>
              <a:t>Important adults</a:t>
            </a:r>
          </a:p>
        </p:txBody>
      </p:sp>
    </p:spTree>
    <p:extLst>
      <p:ext uri="{BB962C8B-B14F-4D97-AF65-F5344CB8AC3E}">
        <p14:creationId xmlns:p14="http://schemas.microsoft.com/office/powerpoint/2010/main" val="37171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Prevalent Drugs of Abuse: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81200"/>
            <a:ext cx="8229600" cy="4530725"/>
          </a:xfrm>
        </p:spPr>
        <p:txBody>
          <a:bodyPr/>
          <a:lstStyle/>
          <a:p>
            <a:pPr marL="27432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</a:rPr>
              <a:t>Alcohol</a:t>
            </a:r>
          </a:p>
          <a:p>
            <a:pPr marL="27432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</a:rPr>
              <a:t>Cigarettes</a:t>
            </a:r>
          </a:p>
          <a:p>
            <a:pPr marL="274320" indent="-256032" eaLnBrk="1" fontAlgn="auto" hangingPunct="1"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n-US" sz="4000" b="1" dirty="0">
                <a:solidFill>
                  <a:srgbClr val="C00000"/>
                </a:solidFill>
                <a:latin typeface="Showcard Gothic" pitchFamily="82" charset="0"/>
              </a:rPr>
              <a:t>Marijuana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62000" y="5410200"/>
            <a:ext cx="7620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Source: Monitoring the Future Survey, Institute for Social Research, University of Michigan, 1999.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09600" y="4114800"/>
            <a:ext cx="617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70C0"/>
                </a:solidFill>
              </a:rPr>
              <a:t>* Prescription Drugs</a:t>
            </a:r>
          </a:p>
        </p:txBody>
      </p:sp>
    </p:spTree>
    <p:extLst>
      <p:ext uri="{BB962C8B-B14F-4D97-AF65-F5344CB8AC3E}">
        <p14:creationId xmlns:p14="http://schemas.microsoft.com/office/powerpoint/2010/main" val="386348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7122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2028825"/>
            <a:ext cx="6157913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8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Electronic Nicotine Delivery Systems (ENDS)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7" y="2975976"/>
            <a:ext cx="7306733" cy="3453182"/>
          </a:xfrm>
        </p:spPr>
      </p:pic>
      <p:sp>
        <p:nvSpPr>
          <p:cNvPr id="8" name="TextBox 7"/>
          <p:cNvSpPr txBox="1"/>
          <p:nvPr/>
        </p:nvSpPr>
        <p:spPr>
          <a:xfrm>
            <a:off x="762000" y="22860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Vaporizers, vape pens, hookah pens, electronic cigarettes, e-pipes, etc.</a:t>
            </a:r>
          </a:p>
        </p:txBody>
      </p:sp>
    </p:spTree>
    <p:extLst>
      <p:ext uri="{BB962C8B-B14F-4D97-AF65-F5344CB8AC3E}">
        <p14:creationId xmlns:p14="http://schemas.microsoft.com/office/powerpoint/2010/main" val="2854850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E-cig use and teens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087880"/>
            <a:ext cx="8229600" cy="4389120"/>
          </a:xfrm>
        </p:spPr>
        <p:txBody>
          <a:bodyPr/>
          <a:lstStyle/>
          <a:p>
            <a:r>
              <a:rPr lang="en-US" dirty="0">
                <a:latin typeface="+mj-lt"/>
              </a:rPr>
              <a:t>Use among middle and high school students tripled from 2013-2014</a:t>
            </a:r>
          </a:p>
          <a:p>
            <a:r>
              <a:rPr lang="en-US" dirty="0">
                <a:latin typeface="+mj-lt"/>
              </a:rPr>
              <a:t>High School</a:t>
            </a:r>
          </a:p>
          <a:p>
            <a:pPr lvl="1"/>
            <a:r>
              <a:rPr lang="en-US" dirty="0">
                <a:latin typeface="+mj-lt"/>
              </a:rPr>
              <a:t>4.5% to 13.4% </a:t>
            </a:r>
          </a:p>
          <a:p>
            <a:pPr lvl="1"/>
            <a:r>
              <a:rPr lang="en-US" dirty="0">
                <a:latin typeface="+mj-lt"/>
              </a:rPr>
              <a:t>660,000 – 2 million</a:t>
            </a:r>
          </a:p>
          <a:p>
            <a:r>
              <a:rPr lang="en-US" dirty="0">
                <a:latin typeface="+mj-lt"/>
              </a:rPr>
              <a:t>Middle School</a:t>
            </a:r>
          </a:p>
          <a:p>
            <a:pPr lvl="1"/>
            <a:r>
              <a:rPr lang="en-US" dirty="0">
                <a:latin typeface="+mj-lt"/>
              </a:rPr>
              <a:t>1.1% to 3.9%</a:t>
            </a:r>
          </a:p>
          <a:p>
            <a:pPr lvl="1"/>
            <a:r>
              <a:rPr lang="en-US" dirty="0">
                <a:latin typeface="+mj-lt"/>
              </a:rPr>
              <a:t>120,000 – 450,000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102100"/>
            <a:ext cx="4724952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7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ENDS and Teen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More than 3 million </a:t>
            </a:r>
            <a:r>
              <a:rPr lang="en-US" dirty="0"/>
              <a:t>middle and high school students were current users of e-cigs in 2015</a:t>
            </a:r>
          </a:p>
          <a:p>
            <a:endParaRPr lang="en-US" dirty="0"/>
          </a:p>
          <a:p>
            <a:r>
              <a:rPr lang="en-US" dirty="0"/>
              <a:t>In 2014, </a:t>
            </a:r>
            <a:r>
              <a:rPr lang="en-US" b="1" dirty="0"/>
              <a:t>81% of current youth e-cig users </a:t>
            </a:r>
            <a:r>
              <a:rPr lang="en-US" dirty="0"/>
              <a:t>cited the availability of appealing flavors as primary reason for use</a:t>
            </a:r>
          </a:p>
          <a:p>
            <a:endParaRPr lang="en-US" dirty="0"/>
          </a:p>
          <a:p>
            <a:r>
              <a:rPr lang="en-US" dirty="0"/>
              <a:t>How do they obtain:</a:t>
            </a:r>
          </a:p>
          <a:p>
            <a:pPr lvl="1"/>
            <a:r>
              <a:rPr lang="en-US" dirty="0"/>
              <a:t>Visa Gift Cards          Amazon Account =  Purchase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331633" y="563880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5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0580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What does it look like?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61" y="2054536"/>
            <a:ext cx="413227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10137" y="6135469"/>
            <a:ext cx="4462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Regular Cigarettes, Electronic Cigarettes, Vaporizer Pens</a:t>
            </a:r>
          </a:p>
        </p:txBody>
      </p:sp>
      <p:pic>
        <p:nvPicPr>
          <p:cNvPr id="1028" name="Picture 4" descr="http://assets.hightimes.com/styles/large/s3/2O8A4221%20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9" y="2278062"/>
            <a:ext cx="3683000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1.cdn.tradevv.com/Y201011M134C125/T6G834145/W499H499/Menthol+electronic+cigarette+liquid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897" y="107201"/>
            <a:ext cx="1930503" cy="193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dn.shopify.com/s/files/1/0255/3461/files/electronic-cigarette-parts.jpg?141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9" y="4724400"/>
            <a:ext cx="4648634" cy="19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chooseecigarettes.com/wp-content/uploads/2013/03/Electronic-Cigarette-Starter-Kit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2369298" cy="236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905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Vaping</a:t>
            </a:r>
            <a:r>
              <a:rPr lang="en-US" dirty="0"/>
              <a:t> pens</a:t>
            </a:r>
          </a:p>
        </p:txBody>
      </p:sp>
    </p:spTree>
    <p:extLst>
      <p:ext uri="{BB962C8B-B14F-4D97-AF65-F5344CB8AC3E}">
        <p14:creationId xmlns:p14="http://schemas.microsoft.com/office/powerpoint/2010/main" val="35999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tx1"/>
                </a:solidFill>
              </a:rPr>
              <a:t>JUUL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“</a:t>
            </a:r>
            <a:r>
              <a:rPr lang="en-US" sz="4800" b="1" dirty="0" err="1">
                <a:solidFill>
                  <a:schemeClr val="tx1"/>
                </a:solidFill>
              </a:rPr>
              <a:t>Juuling</a:t>
            </a:r>
            <a:r>
              <a:rPr lang="en-US" sz="4800" b="1" dirty="0">
                <a:solidFill>
                  <a:schemeClr val="tx1"/>
                </a:solidFill>
              </a:rPr>
              <a:t>”</a:t>
            </a:r>
            <a:br>
              <a:rPr lang="en-US" sz="4800" b="1" dirty="0">
                <a:solidFill>
                  <a:schemeClr val="tx1"/>
                </a:solidFill>
              </a:rPr>
            </a:br>
            <a:r>
              <a:rPr lang="en-US" sz="4800" b="1" dirty="0">
                <a:solidFill>
                  <a:schemeClr val="tx1"/>
                </a:solidFill>
              </a:rPr>
              <a:t>#JUULVAPOR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92" y="228600"/>
            <a:ext cx="343114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5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16933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10100"/>
            <a:ext cx="251298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524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52" y="304800"/>
            <a:ext cx="3036148" cy="20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2398183"/>
            <a:ext cx="21574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684520"/>
            <a:ext cx="274320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" y="2398183"/>
            <a:ext cx="2682426" cy="165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thefreshquotes.com/wp-content/uploads/2015/06/Drugs-ArenT-Cool-They-Make-You-Look-Like-A-Foo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04" y="2819400"/>
            <a:ext cx="1882745" cy="277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7797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143000"/>
          </a:xfrm>
        </p:spPr>
        <p:txBody>
          <a:bodyPr/>
          <a:lstStyle/>
          <a:p>
            <a:pPr algn="r"/>
            <a:r>
              <a:rPr lang="en-US" b="1" dirty="0" err="1">
                <a:solidFill>
                  <a:schemeClr val="tx1"/>
                </a:solidFill>
              </a:rPr>
              <a:t>Juul</a:t>
            </a:r>
            <a:r>
              <a:rPr lang="en-US" b="1" dirty="0">
                <a:solidFill>
                  <a:schemeClr val="tx1"/>
                </a:solidFill>
              </a:rPr>
              <a:t> Vapor e-cigarette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2340504"/>
            <a:ext cx="7408333" cy="34506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Juul</a:t>
            </a:r>
            <a:r>
              <a:rPr lang="en-US" dirty="0"/>
              <a:t> is barely 9cm long and 1.5cm in width.</a:t>
            </a:r>
            <a:r>
              <a:rPr lang="en-US" b="1" dirty="0"/>
              <a:t> It’s basically the size of a long USB stick and weighs about the same!</a:t>
            </a:r>
            <a:r>
              <a:rPr lang="en-US" dirty="0"/>
              <a:t> Ideal for putting in your pocket and taking around with you.</a:t>
            </a:r>
          </a:p>
          <a:p>
            <a:endParaRPr lang="en-US" dirty="0"/>
          </a:p>
          <a:p>
            <a:r>
              <a:rPr lang="en-US" dirty="0"/>
              <a:t>4 different flavor pods that are easily inserted into the device. You get 4 pods: </a:t>
            </a:r>
            <a:r>
              <a:rPr lang="en-US" dirty="0" err="1"/>
              <a:t>Miint</a:t>
            </a:r>
            <a:r>
              <a:rPr lang="en-US" dirty="0"/>
              <a:t>, </a:t>
            </a:r>
            <a:r>
              <a:rPr lang="en-US" dirty="0" err="1"/>
              <a:t>Fruut</a:t>
            </a:r>
            <a:r>
              <a:rPr lang="en-US" dirty="0"/>
              <a:t>, </a:t>
            </a:r>
            <a:r>
              <a:rPr lang="en-US" dirty="0" err="1"/>
              <a:t>Bruule</a:t>
            </a:r>
            <a:r>
              <a:rPr lang="en-US" dirty="0"/>
              <a:t> and </a:t>
            </a:r>
            <a:r>
              <a:rPr lang="en-US" dirty="0" err="1"/>
              <a:t>Tabaac</a:t>
            </a:r>
            <a:r>
              <a:rPr lang="en-US" dirty="0"/>
              <a:t>. You also get a magnetic USB charging device and a 1 year warranty.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dirty="0" err="1"/>
              <a:t>Juul</a:t>
            </a:r>
            <a:r>
              <a:rPr lang="en-US" dirty="0"/>
              <a:t> pod flavor cartridge contains 0.7mL of juice with 5% nicotine by weight.</a:t>
            </a:r>
          </a:p>
          <a:p>
            <a:endParaRPr lang="en-US" dirty="0"/>
          </a:p>
          <a:p>
            <a:r>
              <a:rPr lang="en-US" dirty="0"/>
              <a:t>The total prize for the kit is $49.99.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30343"/>
            <a:ext cx="2743200" cy="182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3" y="357187"/>
            <a:ext cx="278065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8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Mods</a:t>
            </a:r>
            <a:br>
              <a:rPr lang="en-US" b="1" dirty="0"/>
            </a:br>
            <a:r>
              <a:rPr lang="en-US" b="1" dirty="0"/>
              <a:t>“</a:t>
            </a:r>
            <a:r>
              <a:rPr lang="en-US" b="1" dirty="0" err="1"/>
              <a:t>Modding</a:t>
            </a:r>
            <a:r>
              <a:rPr lang="en-US" b="1" dirty="0"/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389120"/>
          </a:xfrm>
        </p:spPr>
        <p:txBody>
          <a:bodyPr/>
          <a:lstStyle/>
          <a:p>
            <a:r>
              <a:rPr lang="en-US" dirty="0"/>
              <a:t>They have more features than regular e-cigarettes, customizable options, long battery life, and most importantly, they produce more vapor</a:t>
            </a:r>
          </a:p>
          <a:p>
            <a:r>
              <a:rPr lang="en-US" dirty="0"/>
              <a:t>“Modifying” them to accommodate larger batteries and higher resistance atomizers, and better cartridges and tanks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173797"/>
            <a:ext cx="5105400" cy="260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685800"/>
            <a:ext cx="8305800" cy="1143000"/>
          </a:xfrm>
        </p:spPr>
        <p:txBody>
          <a:bodyPr>
            <a:normAutofit/>
          </a:bodyPr>
          <a:lstStyle/>
          <a:p>
            <a:r>
              <a:rPr lang="en-US" sz="5400" b="1" dirty="0"/>
              <a:t>More Mods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86" y="3810000"/>
            <a:ext cx="4091214" cy="260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82800"/>
            <a:ext cx="5080000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0"/>
            <a:ext cx="4150581" cy="27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88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229600" cy="1252728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E-cig explosions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3905065" cy="27823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4343400" cy="28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68" y="3775508"/>
            <a:ext cx="5533932" cy="293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724400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16 year old teen suffers 2</a:t>
            </a:r>
            <a:r>
              <a:rPr lang="en-US" sz="2000" baseline="30000" dirty="0"/>
              <a:t>nd</a:t>
            </a:r>
            <a:r>
              <a:rPr lang="en-US" sz="2000" dirty="0"/>
              <a:t> degree burns to face</a:t>
            </a:r>
          </a:p>
        </p:txBody>
      </p:sp>
    </p:spTree>
    <p:extLst>
      <p:ext uri="{BB962C8B-B14F-4D97-AF65-F5344CB8AC3E}">
        <p14:creationId xmlns:p14="http://schemas.microsoft.com/office/powerpoint/2010/main" val="3709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3657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Teens and Vape </a:t>
            </a:r>
            <a:br>
              <a:rPr lang="en-US" sz="3600" b="1" dirty="0"/>
            </a:br>
            <a:r>
              <a:rPr lang="en-US" sz="3600" b="1" dirty="0"/>
              <a:t>explosions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2472319" cy="4405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600"/>
            <a:ext cx="4699000" cy="264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95625"/>
            <a:ext cx="65532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69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90800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855"/>
            <a:ext cx="3276599" cy="233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98" y="-76200"/>
            <a:ext cx="3790102" cy="689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971800"/>
            <a:ext cx="1600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Man loses 7 teeth after vaping explosion</a:t>
            </a:r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Man loses part of tongue after vaping explosion</a:t>
            </a:r>
          </a:p>
        </p:txBody>
      </p:sp>
    </p:spTree>
    <p:extLst>
      <p:ext uri="{BB962C8B-B14F-4D97-AF65-F5344CB8AC3E}">
        <p14:creationId xmlns:p14="http://schemas.microsoft.com/office/powerpoint/2010/main" val="108548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7200" b="1" dirty="0"/>
              <a:t>Then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/>
          <a:lstStyle/>
          <a:p>
            <a:r>
              <a:rPr lang="en-US" dirty="0"/>
              <a:t>1960-1970s – 2-3% THC (leafy green)</a:t>
            </a:r>
          </a:p>
          <a:p>
            <a:r>
              <a:rPr lang="en-US" b="1" dirty="0"/>
              <a:t>420</a:t>
            </a:r>
            <a:r>
              <a:rPr lang="en-US" dirty="0"/>
              <a:t> (chemicals, time to smoke, date to party)</a:t>
            </a:r>
          </a:p>
          <a:p>
            <a:r>
              <a:rPr lang="en-US" dirty="0"/>
              <a:t>Smoked weed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8135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333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229600" cy="1089660"/>
          </a:xfrm>
        </p:spPr>
        <p:txBody>
          <a:bodyPr>
            <a:noAutofit/>
          </a:bodyPr>
          <a:lstStyle/>
          <a:p>
            <a:r>
              <a:rPr lang="en-US" sz="6600" b="1" dirty="0"/>
              <a:t>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038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20-30% THC (leafy green) </a:t>
            </a:r>
          </a:p>
          <a:p>
            <a:r>
              <a:rPr lang="en-US" b="1" dirty="0"/>
              <a:t>710 </a:t>
            </a:r>
            <a:r>
              <a:rPr lang="en-US" dirty="0"/>
              <a:t>(oil, concentrated w more chemicals)</a:t>
            </a:r>
          </a:p>
          <a:p>
            <a:r>
              <a:rPr lang="en-US" dirty="0"/>
              <a:t>Vaped, smoked, edible, dabbing</a:t>
            </a:r>
          </a:p>
          <a:p>
            <a:r>
              <a:rPr lang="en-US" dirty="0"/>
              <a:t>Might not smell it</a:t>
            </a:r>
          </a:p>
          <a:p>
            <a:r>
              <a:rPr lang="en-US" dirty="0"/>
              <a:t>Looks like butter, honey, oil</a:t>
            </a:r>
          </a:p>
          <a:p>
            <a:r>
              <a:rPr lang="en-US" dirty="0"/>
              <a:t>Synthetic: cooked with butane</a:t>
            </a:r>
          </a:p>
          <a:p>
            <a:pPr lvl="1"/>
            <a:r>
              <a:rPr lang="en-US" b="1" dirty="0"/>
              <a:t>90% THC</a:t>
            </a:r>
          </a:p>
          <a:p>
            <a:pPr lvl="1"/>
            <a:r>
              <a:rPr lang="en-US" b="1" dirty="0"/>
              <a:t>Psychotic breaks</a:t>
            </a:r>
          </a:p>
          <a:p>
            <a:pPr lvl="1"/>
            <a:r>
              <a:rPr lang="en-US" b="1" dirty="0"/>
              <a:t>Violent behaviors</a:t>
            </a:r>
          </a:p>
          <a:p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4038602" y="1371600"/>
            <a:ext cx="551663" cy="6995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191000"/>
            <a:ext cx="4493624" cy="256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144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607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/>
              <a:t>THC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/>
          <a:lstStyle/>
          <a:p>
            <a:r>
              <a:rPr lang="en-US" sz="3000" b="1" dirty="0"/>
              <a:t>Tetrahydrocannabinol </a:t>
            </a:r>
          </a:p>
          <a:p>
            <a:r>
              <a:rPr lang="en-US" dirty="0"/>
              <a:t>Psychoactive ingredient in marijuana </a:t>
            </a:r>
            <a:r>
              <a:rPr lang="en-US" b="1" dirty="0"/>
              <a:t>(high)</a:t>
            </a:r>
          </a:p>
          <a:p>
            <a:r>
              <a:rPr lang="en-US" dirty="0"/>
              <a:t>Can cause paranoia or anxiety</a:t>
            </a:r>
          </a:p>
          <a:p>
            <a:r>
              <a:rPr lang="en-US" dirty="0"/>
              <a:t>Mind altering</a:t>
            </a:r>
          </a:p>
          <a:p>
            <a:r>
              <a:rPr lang="en-US" dirty="0"/>
              <a:t>Induce sleepiness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53" y="4202112"/>
            <a:ext cx="5727748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659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What’s happening in states with legalized marijuana?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Colorado now has the highest use rate of marijuana in the nation. </a:t>
            </a:r>
            <a:r>
              <a:rPr lang="en-US" dirty="0"/>
              <a:t>Teen illicit use is 74% higher in Colorado than the national average—a 20% increase since 2012.  </a:t>
            </a:r>
            <a:r>
              <a:rPr lang="en-US" i="1" dirty="0"/>
              <a:t>(</a:t>
            </a:r>
            <a:r>
              <a:rPr lang="en-US" i="1" dirty="0">
                <a:hlinkClick r:id="rId2"/>
              </a:rPr>
              <a:t>2015</a:t>
            </a:r>
            <a:r>
              <a:rPr lang="en-US" dirty="0">
                <a:hlinkClick r:id="rId2"/>
              </a:rPr>
              <a:t> </a:t>
            </a:r>
            <a:r>
              <a:rPr lang="en-US" i="1" dirty="0">
                <a:hlinkClick r:id="rId2"/>
              </a:rPr>
              <a:t>SAMHSA Report)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Increase in marijuana-related traffic fatalities, hospitalizations, and emergency room visits as well as marijuana- related calls to poison control centers.  (</a:t>
            </a:r>
            <a:r>
              <a:rPr lang="en-US" i="1" dirty="0">
                <a:hlinkClick r:id="rId3"/>
              </a:rPr>
              <a:t>Rocky Mountain HIDTA)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marijuana-friendly states, </a:t>
            </a:r>
            <a:r>
              <a:rPr lang="en-US" b="1" dirty="0"/>
              <a:t>accidental ingestion by youth is up over 600 percent.   </a:t>
            </a:r>
            <a:r>
              <a:rPr lang="en-US" dirty="0"/>
              <a:t>(</a:t>
            </a:r>
            <a:r>
              <a:rPr lang="en-US" i="1" dirty="0">
                <a:hlinkClick r:id="rId4"/>
              </a:rPr>
              <a:t>Journal of Clinical Pediatrics)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Black market is thriving, hiding in plain sight in Colorado. </a:t>
            </a:r>
            <a:r>
              <a:rPr lang="en-US" dirty="0"/>
              <a:t>A recent AP report says: “Illegal drug traffickers are growing weed among [Colorado’s] sanctioned pot warehouses and farms, then covertly shipping it elsewhere and pocketing millions of dollars from the sale.” </a:t>
            </a:r>
            <a:r>
              <a:rPr lang="en-US" i="1" dirty="0">
                <a:hlinkClick r:id="rId5"/>
              </a:rPr>
              <a:t>(AP Jan. 2016)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1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286000"/>
            <a:ext cx="7408333" cy="345069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Be knowledgeable </a:t>
            </a:r>
            <a:r>
              <a:rPr lang="en-US" dirty="0"/>
              <a:t>– get educated </a:t>
            </a:r>
          </a:p>
          <a:p>
            <a:pPr lvl="1"/>
            <a:r>
              <a:rPr lang="en-US" dirty="0"/>
              <a:t>Can’t talk to your kids if you don’t know what to say</a:t>
            </a:r>
          </a:p>
          <a:p>
            <a:r>
              <a:rPr lang="en-US" b="1" dirty="0"/>
              <a:t>Tell others: </a:t>
            </a:r>
            <a:r>
              <a:rPr lang="en-US" dirty="0"/>
              <a:t>friends, neighbors, golf partner, co-workers, sister, etc.</a:t>
            </a:r>
          </a:p>
          <a:p>
            <a:r>
              <a:rPr lang="en-US" b="1" dirty="0"/>
              <a:t>Take action</a:t>
            </a:r>
            <a:r>
              <a:rPr lang="en-US" dirty="0"/>
              <a:t>… learn and react</a:t>
            </a:r>
          </a:p>
          <a:p>
            <a:pPr lvl="1"/>
            <a:r>
              <a:rPr lang="en-US" dirty="0"/>
              <a:t>Recognize signs and symptoms… Don’t ignore!</a:t>
            </a:r>
          </a:p>
          <a:p>
            <a:pPr lvl="1"/>
            <a:r>
              <a:rPr lang="en-US" dirty="0"/>
              <a:t>Ask questions – start conversations</a:t>
            </a:r>
          </a:p>
          <a:p>
            <a:pPr lvl="1"/>
            <a:r>
              <a:rPr lang="en-US" dirty="0"/>
              <a:t>Properly dispose of medications at community sites</a:t>
            </a:r>
          </a:p>
          <a:p>
            <a:pPr lvl="1"/>
            <a:r>
              <a:rPr lang="en-US" dirty="0"/>
              <a:t>Show/tell others what to do and where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Be in the Know</a:t>
            </a:r>
          </a:p>
        </p:txBody>
      </p:sp>
    </p:spTree>
    <p:extLst>
      <p:ext uri="{BB962C8B-B14F-4D97-AF65-F5344CB8AC3E}">
        <p14:creationId xmlns:p14="http://schemas.microsoft.com/office/powerpoint/2010/main" val="6541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39" y="5991432"/>
            <a:ext cx="731148" cy="559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3" y="592430"/>
            <a:ext cx="5122403" cy="45333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457424" y="806771"/>
            <a:ext cx="3522764" cy="677584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State Patrol</a:t>
            </a:r>
          </a:p>
          <a:p>
            <a:pPr algn="ctr"/>
            <a:endParaRPr lang="en-US" sz="1000" dirty="0">
              <a:solidFill>
                <a:prstClr val="white"/>
              </a:solidFill>
            </a:endParaRPr>
          </a:p>
          <a:p>
            <a:pPr algn="ctr"/>
            <a:endParaRPr lang="en-US" sz="1000" dirty="0">
              <a:solidFill>
                <a:prstClr val="white"/>
              </a:solidFill>
            </a:endParaRPr>
          </a:p>
          <a:p>
            <a:pPr algn="ctr"/>
            <a:endParaRPr lang="en-US" sz="1000" dirty="0">
              <a:solidFill>
                <a:prstClr val="white"/>
              </a:solidFill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77% of total DUID involve Marijuana</a:t>
            </a:r>
          </a:p>
          <a:p>
            <a:pPr algn="ctr"/>
            <a:endParaRPr 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41% of DUID involve  Marijuana ONLY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3" y="3976616"/>
            <a:ext cx="1598009" cy="28813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788891" y="5125823"/>
            <a:ext cx="1941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538135"/>
                </a:solidFill>
              </a:rPr>
              <a:t>Tanya Guevara &amp; Baby, killed by marijuana impaired driver</a:t>
            </a:r>
          </a:p>
        </p:txBody>
      </p:sp>
    </p:spTree>
    <p:extLst>
      <p:ext uri="{BB962C8B-B14F-4D97-AF65-F5344CB8AC3E}">
        <p14:creationId xmlns:p14="http://schemas.microsoft.com/office/powerpoint/2010/main" val="1440931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672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Rx Drug Use – An Epidemic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90801"/>
            <a:ext cx="7848600" cy="388619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“Prescription drug abuse is the nation's fastest-growing drug problem” </a:t>
            </a:r>
          </a:p>
          <a:p>
            <a:pPr marL="0" indent="0">
              <a:buNone/>
            </a:pPr>
            <a:r>
              <a:rPr lang="en-US" sz="1600" dirty="0"/>
              <a:t>				White House Office on National Drug Policy </a:t>
            </a:r>
          </a:p>
          <a:p>
            <a:endParaRPr lang="en-US" sz="1200" dirty="0"/>
          </a:p>
          <a:p>
            <a:r>
              <a:rPr lang="en-US" dirty="0"/>
              <a:t>1.3 million emergency room visits in 2010, a 115% increase since 2004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B0F0"/>
                </a:solidFill>
              </a:rPr>
              <a:t>Overdose deaths on opioid pain relievers surpassed deaths from heroin and cocaine for the first time in 2008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5023" y="609600"/>
            <a:ext cx="6965245" cy="1202485"/>
          </a:xfrm>
        </p:spPr>
        <p:txBody>
          <a:bodyPr>
            <a:normAutofit/>
          </a:bodyPr>
          <a:lstStyle/>
          <a:p>
            <a:pPr algn="r"/>
            <a:r>
              <a:rPr lang="en-US" sz="5400" b="1" dirty="0">
                <a:solidFill>
                  <a:schemeClr val="tx1"/>
                </a:solidFill>
              </a:rPr>
              <a:t>US loves Rx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2564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10" y="1782762"/>
            <a:ext cx="5242290" cy="492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572000"/>
            <a:ext cx="2857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chemeClr val="tx1"/>
                </a:solidFill>
              </a:rPr>
              <a:t>Rx by the #s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980267"/>
            <a:ext cx="7586133" cy="3572933"/>
          </a:xfrm>
        </p:spPr>
        <p:txBody>
          <a:bodyPr>
            <a:normAutofit/>
          </a:bodyPr>
          <a:lstStyle/>
          <a:p>
            <a:r>
              <a:rPr lang="en-US" dirty="0"/>
              <a:t>As many as </a:t>
            </a:r>
            <a:r>
              <a:rPr lang="en-US" b="1" dirty="0"/>
              <a:t>1 in 4 people </a:t>
            </a:r>
            <a:r>
              <a:rPr lang="en-US" dirty="0"/>
              <a:t>who receive prescription opioids long term for non-cancer pain in primary care settings </a:t>
            </a:r>
            <a:r>
              <a:rPr lang="en-US" u="sng" dirty="0"/>
              <a:t>struggles with addiction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Every day</a:t>
            </a:r>
            <a:r>
              <a:rPr lang="en-US" b="1" dirty="0"/>
              <a:t>, over 1,000 people are treated in emergency departments for misusing prescription opioids</a:t>
            </a:r>
          </a:p>
          <a:p>
            <a:endParaRPr lang="en-US" dirty="0"/>
          </a:p>
        </p:txBody>
      </p:sp>
      <p:pic>
        <p:nvPicPr>
          <p:cNvPr id="1027" name="Picture 3" descr="https://thumbs.dreamstime.com/z/pills-addiction-104445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" t="-4121" r="482" b="13861"/>
          <a:stretch/>
        </p:blipFill>
        <p:spPr bwMode="auto">
          <a:xfrm>
            <a:off x="5573466" y="76200"/>
            <a:ext cx="341813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4" name="Rectangle 8"/>
          <p:cNvSpPr>
            <a:spLocks noGrp="1" noChangeArrowheads="1"/>
          </p:cNvSpPr>
          <p:nvPr>
            <p:ph type="title"/>
          </p:nvPr>
        </p:nvSpPr>
        <p:spPr>
          <a:xfrm>
            <a:off x="1295400" y="-457200"/>
            <a:ext cx="82296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Accidental Rx Overdoses</a:t>
            </a:r>
          </a:p>
        </p:txBody>
      </p:sp>
      <p:pic>
        <p:nvPicPr>
          <p:cNvPr id="30723" name="Picture 10" descr="26679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914400"/>
            <a:ext cx="3246437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2" descr="heath_ledge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12420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3606471"/>
            <a:ext cx="2444750" cy="325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2786063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17" descr="annanicolechlor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52575"/>
            <a:ext cx="3221038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90600"/>
            <a:ext cx="1790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5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2286000"/>
            <a:ext cx="7391400" cy="4724400"/>
          </a:xfrm>
        </p:spPr>
        <p:txBody>
          <a:bodyPr/>
          <a:lstStyle/>
          <a:p>
            <a:pPr>
              <a:buFont typeface="Courier New" pitchFamily="49" charset="0"/>
              <a:buChar char="o"/>
              <a:defRPr/>
            </a:pPr>
            <a:r>
              <a:rPr lang="en-US" sz="3200" b="1" dirty="0">
                <a:solidFill>
                  <a:schemeClr val="tx1"/>
                </a:solidFill>
              </a:rPr>
              <a:t>5 years of age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800" dirty="0"/>
              <a:t>This is the average age experts advise you should start having the drug talk</a:t>
            </a:r>
            <a:endParaRPr lang="en-US" sz="3200" b="1" dirty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sz="3200" b="1" dirty="0">
                <a:solidFill>
                  <a:schemeClr val="tx1"/>
                </a:solidFill>
              </a:rPr>
              <a:t>5 year plan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800" dirty="0"/>
              <a:t>How old is your kid? What do you want them to know 5 years from now?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sz="2800" dirty="0"/>
              <a:t>Start talking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685800"/>
            <a:ext cx="754380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The Rule of 5</a:t>
            </a:r>
          </a:p>
        </p:txBody>
      </p:sp>
    </p:spTree>
    <p:extLst>
      <p:ext uri="{BB962C8B-B14F-4D97-AF65-F5344CB8AC3E}">
        <p14:creationId xmlns:p14="http://schemas.microsoft.com/office/powerpoint/2010/main" val="335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3962400"/>
            <a:ext cx="2856760" cy="67257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Los </a:t>
            </a:r>
            <a:r>
              <a:rPr lang="en-US" b="1" dirty="0" err="1"/>
              <a:t>Pollos</a:t>
            </a:r>
            <a:r>
              <a:rPr lang="en-US" b="1" dirty="0"/>
              <a:t> </a:t>
            </a:r>
            <a:r>
              <a:rPr lang="en-US" b="1" dirty="0" err="1"/>
              <a:t>Hermanos</a:t>
            </a:r>
            <a:r>
              <a:rPr lang="en-US" b="1" dirty="0"/>
              <a:t> Meth (Candy) Buckets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Drugs look like candy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You never know what you are getting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752600"/>
            <a:ext cx="2857500" cy="214563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48199"/>
            <a:ext cx="2819400" cy="169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21" y="1752600"/>
            <a:ext cx="460018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6400800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73E87"/>
                </a:solidFill>
              </a:rPr>
              <a:t>Flavored Cocaine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0"/>
            <a:ext cx="1592930" cy="159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752600"/>
            <a:ext cx="7696200" cy="4343400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US" b="1" dirty="0"/>
              <a:t>Commit to long term planning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dirty="0"/>
              <a:t>Friday is not long term planning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dirty="0"/>
              <a:t>What do you want to do? Where do you want to go?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b="1" dirty="0"/>
              <a:t>Take the lead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dirty="0"/>
              <a:t>Be strong, independent, confident… do what matters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dirty="0"/>
              <a:t>Make decisions now for later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b="1" dirty="0"/>
              <a:t>Choose wisely </a:t>
            </a:r>
          </a:p>
          <a:p>
            <a:pPr marL="638175" lvl="2">
              <a:buFont typeface="Courier New" pitchFamily="49" charset="0"/>
              <a:buChar char="o"/>
              <a:defRPr/>
            </a:pPr>
            <a:r>
              <a:rPr lang="en-US" dirty="0"/>
              <a:t>Know your choices impact others</a:t>
            </a:r>
          </a:p>
          <a:p>
            <a:pPr marL="638175" lvl="2">
              <a:buFont typeface="Courier New" pitchFamily="49" charset="0"/>
              <a:buChar char="o"/>
              <a:defRPr/>
            </a:pPr>
            <a:r>
              <a:rPr lang="en-US" dirty="0"/>
              <a:t>… and your future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b="1" dirty="0"/>
              <a:t>Reduce your risks </a:t>
            </a:r>
            <a:r>
              <a:rPr lang="en-US" dirty="0"/>
              <a:t>and…</a:t>
            </a:r>
          </a:p>
          <a:p>
            <a:pPr lvl="1">
              <a:buFont typeface="Courier New" pitchFamily="49" charset="0"/>
              <a:buChar char="o"/>
              <a:defRPr/>
            </a:pPr>
            <a:r>
              <a:rPr lang="en-US" dirty="0"/>
              <a:t>Extend your opportunity of life </a:t>
            </a:r>
          </a:p>
          <a:p>
            <a:pPr lvl="1">
              <a:buFont typeface="Courier New" pitchFamily="49" charset="0"/>
              <a:buChar char="o"/>
              <a:defRPr/>
            </a:pPr>
            <a:endParaRPr lang="en-US" dirty="0"/>
          </a:p>
          <a:p>
            <a:pPr>
              <a:buFont typeface="Courier New" pitchFamily="49" charset="0"/>
              <a:buChar char="o"/>
              <a:defRPr/>
            </a:pPr>
            <a:endParaRPr lang="en-US" dirty="0"/>
          </a:p>
          <a:p>
            <a:pPr>
              <a:buFont typeface="Courier New" pitchFamily="49" charset="0"/>
              <a:buChar char="o"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09600"/>
            <a:ext cx="7543800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chemeClr val="tx1"/>
                </a:solidFill>
              </a:rPr>
              <a:t>Love this Life </a:t>
            </a: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733800"/>
            <a:ext cx="3619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01936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1219200" y="1143000"/>
            <a:ext cx="6858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4000" dirty="0"/>
              <a:t>“Teens' behavior is strongly associated with their parents' behavior and expectations, so parents who expect their children to drink and use drugs will have children who drink and use drugs."</a:t>
            </a: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1524000" y="5867400"/>
            <a:ext cx="662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C00000"/>
                </a:solidFill>
              </a:rPr>
              <a:t>Joseph A. </a:t>
            </a:r>
            <a:r>
              <a:rPr lang="en-US" dirty="0" err="1">
                <a:solidFill>
                  <a:srgbClr val="C00000"/>
                </a:solidFill>
              </a:rPr>
              <a:t>Califano</a:t>
            </a:r>
            <a:r>
              <a:rPr lang="en-US" dirty="0">
                <a:solidFill>
                  <a:srgbClr val="C00000"/>
                </a:solidFill>
              </a:rPr>
              <a:t>, Jr., CASA's chairman and founder and former U.S. Secretary of Health, Education, and Welfare</a:t>
            </a:r>
          </a:p>
        </p:txBody>
      </p:sp>
    </p:spTree>
    <p:extLst>
      <p:ext uri="{BB962C8B-B14F-4D97-AF65-F5344CB8AC3E}">
        <p14:creationId xmlns:p14="http://schemas.microsoft.com/office/powerpoint/2010/main" val="28726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676400"/>
            <a:ext cx="7408333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solidFill>
                  <a:schemeClr val="tx1"/>
                </a:solidFill>
              </a:rPr>
              <a:t>12.5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200" y="5554726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Average age to start experimenting with </a:t>
            </a:r>
          </a:p>
          <a:p>
            <a:pPr algn="ctr"/>
            <a:r>
              <a:rPr lang="en-US" b="1" dirty="0"/>
              <a:t>drugs and alcohol</a:t>
            </a:r>
          </a:p>
        </p:txBody>
      </p:sp>
    </p:spTree>
    <p:extLst>
      <p:ext uri="{BB962C8B-B14F-4D97-AF65-F5344CB8AC3E}">
        <p14:creationId xmlns:p14="http://schemas.microsoft.com/office/powerpoint/2010/main" val="17741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12" y="3505200"/>
            <a:ext cx="25554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7" y="-76200"/>
            <a:ext cx="3400671" cy="1295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</a:rPr>
              <a:t>Social Norms in </a:t>
            </a:r>
            <a:br>
              <a:rPr lang="en-US" sz="32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the Media</a:t>
            </a:r>
          </a:p>
        </p:txBody>
      </p:sp>
      <p:pic>
        <p:nvPicPr>
          <p:cNvPr id="2458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0242"/>
            <a:ext cx="3476871" cy="260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9051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220" y="6501825"/>
            <a:ext cx="6192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latin typeface="+mn-lt"/>
                <a:cs typeface="+mn-cs"/>
              </a:rPr>
              <a:t>I was banging 7 gram rocks and finishing them! That’s how I roll!</a:t>
            </a:r>
          </a:p>
          <a:p>
            <a:pPr eaLnBrk="0" hangingPunct="0">
              <a:defRPr/>
            </a:pPr>
            <a:endParaRPr lang="en-US" dirty="0">
              <a:cs typeface="+mn-cs"/>
            </a:endParaRPr>
          </a:p>
        </p:txBody>
      </p:sp>
      <p:sp>
        <p:nvSpPr>
          <p:cNvPr id="21514" name="TextBox 4"/>
          <p:cNvSpPr txBox="1">
            <a:spLocks noChangeArrowheads="1"/>
          </p:cNvSpPr>
          <p:nvPr/>
        </p:nvSpPr>
        <p:spPr bwMode="auto">
          <a:xfrm>
            <a:off x="457200" y="3429000"/>
            <a:ext cx="3429000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cs typeface="+mn-cs"/>
              </a:rPr>
              <a:t>Failed drug test…again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72" y="4085208"/>
            <a:ext cx="2898128" cy="246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pmchollywoodlife.files.wordpress.com/2013/05/amanda-bynes-lead.jpg?w=60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99" y="304800"/>
            <a:ext cx="2683801" cy="37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.zap2it.com/pop2it/miley-cyrus-twerking-ratchet-molly-definitions-vmas-gi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0"/>
            <a:ext cx="300037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15405</TotalTime>
  <Words>1083</Words>
  <Application>Microsoft Office PowerPoint</Application>
  <PresentationFormat>On-screen Show (4:3)</PresentationFormat>
  <Paragraphs>175</Paragraphs>
  <Slides>34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Constantia</vt:lpstr>
      <vt:lpstr>Courier New</vt:lpstr>
      <vt:lpstr>Showcard Gothic</vt:lpstr>
      <vt:lpstr>Tahoma</vt:lpstr>
      <vt:lpstr>Times New Roman</vt:lpstr>
      <vt:lpstr>Wingdings</vt:lpstr>
      <vt:lpstr>Wingdings 2</vt:lpstr>
      <vt:lpstr>Flow</vt:lpstr>
      <vt:lpstr>PowerPoint Presentation</vt:lpstr>
      <vt:lpstr>PowerPoint Presentation</vt:lpstr>
      <vt:lpstr>Be in the Know</vt:lpstr>
      <vt:lpstr>The Rule of 5</vt:lpstr>
      <vt:lpstr>Drugs look like candy You never know what you are getting</vt:lpstr>
      <vt:lpstr>Love this Life </vt:lpstr>
      <vt:lpstr>PowerPoint Presentation</vt:lpstr>
      <vt:lpstr>PowerPoint Presentation</vt:lpstr>
      <vt:lpstr>Social Norms in  the Media</vt:lpstr>
      <vt:lpstr>Some don’t make it though…</vt:lpstr>
      <vt:lpstr>Push ‘em toward their PASSION</vt:lpstr>
      <vt:lpstr>Roles models help define Norms Where the norms come from are IMPORTANT </vt:lpstr>
      <vt:lpstr>Prevalent Drugs of Abuse:</vt:lpstr>
      <vt:lpstr>PowerPoint Presentation</vt:lpstr>
      <vt:lpstr>Electronic Nicotine Delivery Systems (ENDS)</vt:lpstr>
      <vt:lpstr>E-cig use and teens</vt:lpstr>
      <vt:lpstr>ENDS and Teen Use</vt:lpstr>
      <vt:lpstr>What does it look like?</vt:lpstr>
      <vt:lpstr>JUUL “Juuling” #JUULVAPOR</vt:lpstr>
      <vt:lpstr>Juul Vapor e-cigarette</vt:lpstr>
      <vt:lpstr>Mods “Modding”</vt:lpstr>
      <vt:lpstr>More Mods</vt:lpstr>
      <vt:lpstr>E-cig explosions</vt:lpstr>
      <vt:lpstr>Teens and Vape  explosions </vt:lpstr>
      <vt:lpstr>PowerPoint Presentation</vt:lpstr>
      <vt:lpstr>Then</vt:lpstr>
      <vt:lpstr>Now</vt:lpstr>
      <vt:lpstr>THC</vt:lpstr>
      <vt:lpstr>What’s happening in states with legalized marijuana?</vt:lpstr>
      <vt:lpstr>PowerPoint Presentation</vt:lpstr>
      <vt:lpstr>Rx Drug Use – An Epidemic</vt:lpstr>
      <vt:lpstr>US loves Rx</vt:lpstr>
      <vt:lpstr>Rx by the #s</vt:lpstr>
      <vt:lpstr>Accidental Rx Overdoses</vt:lpstr>
    </vt:vector>
  </TitlesOfParts>
  <Company>Community Bridges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in the Know: Old School to New School Gateway Drugs, Opiate Epidemic &amp; the World of Synthetics</dc:title>
  <dc:creator>Stephanie Siete</dc:creator>
  <cp:lastModifiedBy>Dyke, Heather</cp:lastModifiedBy>
  <cp:revision>108</cp:revision>
  <dcterms:created xsi:type="dcterms:W3CDTF">2016-06-01T04:56:03Z</dcterms:created>
  <dcterms:modified xsi:type="dcterms:W3CDTF">2018-10-22T21:38:55Z</dcterms:modified>
</cp:coreProperties>
</file>